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2" r:id="rId5"/>
    <p:sldId id="259" r:id="rId6"/>
    <p:sldId id="263" r:id="rId7"/>
    <p:sldId id="261" r:id="rId8"/>
    <p:sldId id="265" r:id="rId9"/>
    <p:sldId id="266" r:id="rId10"/>
    <p:sldId id="260" r:id="rId11"/>
    <p:sldId id="270" r:id="rId12"/>
    <p:sldId id="264" r:id="rId13"/>
    <p:sldId id="267" r:id="rId14"/>
    <p:sldId id="269" r:id="rId15"/>
    <p:sldId id="26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0"/>
    <a:srgbClr val="822433"/>
    <a:srgbClr val="FF0000"/>
    <a:srgbClr val="33CC33"/>
    <a:srgbClr val="FD7EFD"/>
    <a:srgbClr val="02BFFB"/>
    <a:srgbClr val="7DFF9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85734" autoAdjust="0"/>
  </p:normalViewPr>
  <p:slideViewPr>
    <p:cSldViewPr>
      <p:cViewPr varScale="1">
        <p:scale>
          <a:sx n="93" d="100"/>
          <a:sy n="93" d="100"/>
        </p:scale>
        <p:origin x="2112" y="84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/>
            </a:lvl1pPr>
          </a:lstStyle>
          <a:p>
            <a:fld id="{A71B08AE-C43B-4C2C-87A4-56C6BF9E1DDC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50" tIns="46576" rIns="93150" bIns="465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/>
            </a:lvl1pPr>
          </a:lstStyle>
          <a:p>
            <a:fld id="{F82D92BE-CAF1-400E-AB1A-5B8670194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00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2D92BE-CAF1-400E-AB1A-5B867019443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8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4297680"/>
            <a:ext cx="8869680" cy="594360"/>
          </a:xfrm>
        </p:spPr>
        <p:txBody>
          <a:bodyPr anchor="t">
            <a:noAutofit/>
          </a:bodyPr>
          <a:lstStyle>
            <a:lvl1pPr algn="l">
              <a:defRPr sz="2800" b="1" cap="all">
                <a:solidFill>
                  <a:srgbClr val="822433"/>
                </a:solidFill>
                <a:latin typeface="+mj-lt"/>
                <a:cs typeface="Helvetica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8600" y="3840480"/>
            <a:ext cx="8869680" cy="411480"/>
          </a:xfrm>
        </p:spPr>
        <p:txBody>
          <a:bodyPr anchor="b"/>
          <a:lstStyle>
            <a:lvl1pPr marL="0" indent="0">
              <a:buNone/>
              <a:defRPr sz="2000" b="1" baseline="0">
                <a:solidFill>
                  <a:schemeClr val="tx1"/>
                </a:solidFill>
                <a:latin typeface="+mj-lt"/>
                <a:cs typeface="Helvetica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Title</a:t>
            </a:r>
          </a:p>
        </p:txBody>
      </p:sp>
      <p:pic>
        <p:nvPicPr>
          <p:cNvPr id="7" name="Picture 2" descr="http://communications.lafayette.edu/files/2013/10/LAF_logo_w_seal_color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192" y="1097280"/>
            <a:ext cx="3794760" cy="209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E9A5BA7-664A-477C-9561-3E989AB5898E}"/>
              </a:ext>
            </a:extLst>
          </p:cNvPr>
          <p:cNvCxnSpPr/>
          <p:nvPr userDrawn="1"/>
        </p:nvCxnSpPr>
        <p:spPr bwMode="auto">
          <a:xfrm>
            <a:off x="228600" y="4290916"/>
            <a:ext cx="8686800" cy="0"/>
          </a:xfrm>
          <a:prstGeom prst="line">
            <a:avLst/>
          </a:prstGeom>
          <a:ln>
            <a:solidFill>
              <a:srgbClr val="822433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838" y="685800"/>
            <a:ext cx="8758561" cy="5451475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Ø"/>
              <a:defRPr>
                <a:latin typeface="+mj-lt"/>
                <a:cs typeface="Helvetica" panose="020B0604020202020204" pitchFamily="34" charset="0"/>
              </a:defRPr>
            </a:lvl1pPr>
            <a:lvl2pPr>
              <a:defRPr>
                <a:latin typeface="+mn-lt"/>
                <a:cs typeface="Helvetica" panose="020B0604020202020204" pitchFamily="34" charset="0"/>
              </a:defRPr>
            </a:lvl2pPr>
            <a:lvl3pPr>
              <a:defRPr>
                <a:latin typeface="+mn-lt"/>
                <a:cs typeface="Helvetica" panose="020B0604020202020204" pitchFamily="34" charset="0"/>
              </a:defRPr>
            </a:lvl3pPr>
            <a:lvl4pPr>
              <a:defRPr>
                <a:latin typeface="+mn-lt"/>
                <a:cs typeface="Helvetica" panose="020B0604020202020204" pitchFamily="34" charset="0"/>
              </a:defRPr>
            </a:lvl4pPr>
            <a:lvl5pPr>
              <a:defRPr>
                <a:latin typeface="+mn-lt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155648" y="163194"/>
            <a:ext cx="8869680" cy="411480"/>
          </a:xfrm>
        </p:spPr>
        <p:txBody>
          <a:bodyPr anchor="b"/>
          <a:lstStyle>
            <a:lvl1pPr marL="0" indent="0">
              <a:buNone/>
              <a:defRPr sz="2000" b="1" i="1" baseline="0">
                <a:solidFill>
                  <a:srgbClr val="822433"/>
                </a:solidFill>
                <a:latin typeface="+mj-lt"/>
                <a:cs typeface="Helvetica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Page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3A0179-8CF4-4E59-8E7B-4B7468C126C2}"/>
              </a:ext>
            </a:extLst>
          </p:cNvPr>
          <p:cNvSpPr txBox="1"/>
          <p:nvPr userDrawn="1"/>
        </p:nvSpPr>
        <p:spPr>
          <a:xfrm>
            <a:off x="193158" y="6359527"/>
            <a:ext cx="2732415" cy="34607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cap="all" spc="300" dirty="0">
                <a:solidFill>
                  <a:schemeClr val="tx1"/>
                </a:solidFill>
                <a:latin typeface="Calibri" pitchFamily="34" charset="0"/>
                <a:cs typeface="+mn-cs"/>
              </a:rPr>
              <a:t>Lafayette College</a:t>
            </a:r>
          </a:p>
          <a:p>
            <a:endParaRPr lang="en-US" b="1" i="1" dirty="0">
              <a:latin typeface="Helvetica" panose="020B060402020203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E8F0D54-3B2B-4822-9BB1-D5AF9501D42E}"/>
              </a:ext>
            </a:extLst>
          </p:cNvPr>
          <p:cNvCxnSpPr/>
          <p:nvPr userDrawn="1"/>
        </p:nvCxnSpPr>
        <p:spPr bwMode="auto">
          <a:xfrm>
            <a:off x="192718" y="685800"/>
            <a:ext cx="8686800" cy="0"/>
          </a:xfrm>
          <a:prstGeom prst="line">
            <a:avLst/>
          </a:prstGeom>
          <a:ln>
            <a:solidFill>
              <a:srgbClr val="822433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5B8083B-58EC-44DC-B34A-7D00387D09E0}"/>
              </a:ext>
            </a:extLst>
          </p:cNvPr>
          <p:cNvCxnSpPr/>
          <p:nvPr userDrawn="1"/>
        </p:nvCxnSpPr>
        <p:spPr bwMode="auto">
          <a:xfrm>
            <a:off x="156838" y="6248400"/>
            <a:ext cx="8686800" cy="0"/>
          </a:xfrm>
          <a:prstGeom prst="line">
            <a:avLst/>
          </a:prstGeom>
          <a:ln>
            <a:solidFill>
              <a:srgbClr val="822433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553200" y="6308726"/>
            <a:ext cx="2133600" cy="412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Helvetica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latin typeface="+mn-lt"/>
              </a:rPr>
              <a:t>October 18, 2024</a:t>
            </a:r>
          </a:p>
          <a:p>
            <a:r>
              <a:rPr lang="en-US" sz="1100" dirty="0">
                <a:latin typeface="+mn-lt"/>
              </a:rPr>
              <a:t>Page </a:t>
            </a:r>
            <a:fld id="{02520836-45E1-4F17-AD31-F3A4029BBF53}" type="slidenum">
              <a:rPr lang="en-US" sz="1100" smtClean="0">
                <a:latin typeface="+mn-lt"/>
              </a:rPr>
              <a:pPr/>
              <a:t>‹#›</a:t>
            </a:fld>
            <a:endParaRPr lang="en-US" sz="10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player.vimeo.com/video/803547623?app_id=122963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player.vimeo.com/video/829525580?app_id=122963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" y="3733800"/>
            <a:ext cx="8869680" cy="594360"/>
          </a:xfrm>
        </p:spPr>
        <p:txBody>
          <a:bodyPr/>
          <a:lstStyle/>
          <a:p>
            <a:r>
              <a:rPr lang="en-US" dirty="0"/>
              <a:t>Administrative council </a:t>
            </a:r>
          </a:p>
        </p:txBody>
      </p:sp>
      <p:sp>
        <p:nvSpPr>
          <p:cNvPr id="4" name="Rectangle 3"/>
          <p:cNvSpPr/>
          <p:nvPr/>
        </p:nvSpPr>
        <p:spPr>
          <a:xfrm>
            <a:off x="6400800" y="6248400"/>
            <a:ext cx="2514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96A876-68D0-4850-AEF7-196206BDD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5047212"/>
            <a:ext cx="3819525" cy="77464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D17755-87D5-46A2-A555-D4F142FE2BBE}"/>
              </a:ext>
            </a:extLst>
          </p:cNvPr>
          <p:cNvSpPr txBox="1"/>
          <p:nvPr/>
        </p:nvSpPr>
        <p:spPr>
          <a:xfrm>
            <a:off x="1030416" y="5221069"/>
            <a:ext cx="3236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C2340"/>
                </a:solidFill>
                <a:latin typeface="Helvetica" panose="020B0604020202030204" pitchFamily="34" charset="0"/>
              </a:rPr>
              <a:t>Introduction to </a:t>
            </a:r>
          </a:p>
        </p:txBody>
      </p:sp>
    </p:spTree>
    <p:extLst>
      <p:ext uri="{BB962C8B-B14F-4D97-AF65-F5344CB8AC3E}">
        <p14:creationId xmlns:p14="http://schemas.microsoft.com/office/powerpoint/2010/main" val="93813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Implementation Plan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5B57907-1F0A-4F76-AAEF-DFCDE90305B0}"/>
              </a:ext>
            </a:extLst>
          </p:cNvPr>
          <p:cNvSpPr txBox="1"/>
          <p:nvPr/>
        </p:nvSpPr>
        <p:spPr>
          <a:xfrm>
            <a:off x="381000" y="887135"/>
            <a:ext cx="2155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latin typeface="Helvetica" panose="020B0604020202030204" pitchFamily="34" charset="0"/>
              </a:rPr>
              <a:t>The Project Team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5662F9-DD43-4048-9D64-BD39381C7B4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263"/>
          <a:stretch/>
        </p:blipFill>
        <p:spPr>
          <a:xfrm>
            <a:off x="6229931" y="232748"/>
            <a:ext cx="2795397" cy="3196251"/>
          </a:xfrm>
          <a:prstGeom prst="rect">
            <a:avLst/>
          </a:prstGeom>
        </p:spPr>
      </p:pic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F5AC1FBA-F349-4AAD-9FFC-5D53DC43F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12" y="1409963"/>
            <a:ext cx="6310874" cy="5257800"/>
          </a:xfrm>
        </p:spPr>
        <p:txBody>
          <a:bodyPr/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Andrea Bohn, Asst. VP and Controller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Geoff Schoeneck, Disbursements Manager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Bobbi Jo Agosta, Accounting Technician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Kristel Hernandez, Accounting Technician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Steven Molinaro, Finance Systems Manager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Jaspreet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Kahlon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, Financial Systems Analyst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Mike Nass, Project Manager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ITS Members Jason Kalb, Marat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Litvan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, and more</a:t>
            </a:r>
            <a:endParaRPr lang="en-US" sz="2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929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Implementation Plan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sp>
        <p:nvSpPr>
          <p:cNvPr id="9" name="Arrow: Pentagon 8">
            <a:extLst>
              <a:ext uri="{FF2B5EF4-FFF2-40B4-BE49-F238E27FC236}">
                <a16:creationId xmlns:a16="http://schemas.microsoft.com/office/drawing/2014/main" id="{33515ED0-1DE5-4E45-BEA2-9B3020728574}"/>
              </a:ext>
            </a:extLst>
          </p:cNvPr>
          <p:cNvSpPr/>
          <p:nvPr/>
        </p:nvSpPr>
        <p:spPr>
          <a:xfrm>
            <a:off x="533400" y="2123852"/>
            <a:ext cx="2133600" cy="792480"/>
          </a:xfrm>
          <a:prstGeom prst="homePlat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/>
              <a:t>Configuration Workbook &amp; Project Plan Development</a:t>
            </a:r>
          </a:p>
        </p:txBody>
      </p:sp>
      <p:sp>
        <p:nvSpPr>
          <p:cNvPr id="10" name="Arrow: Chevron 9">
            <a:extLst>
              <a:ext uri="{FF2B5EF4-FFF2-40B4-BE49-F238E27FC236}">
                <a16:creationId xmlns:a16="http://schemas.microsoft.com/office/drawing/2014/main" id="{E9DF8F7E-8E9A-4C1A-8F7C-DFF7F1B653F9}"/>
              </a:ext>
            </a:extLst>
          </p:cNvPr>
          <p:cNvSpPr/>
          <p:nvPr/>
        </p:nvSpPr>
        <p:spPr>
          <a:xfrm>
            <a:off x="2362200" y="2123852"/>
            <a:ext cx="2438400" cy="792480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>
                <a:solidFill>
                  <a:srgbClr val="0C2340"/>
                </a:solidFill>
              </a:rPr>
              <a:t>Training for Project Team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B57907-1F0A-4F76-AAEF-DFCDE90305B0}"/>
              </a:ext>
            </a:extLst>
          </p:cNvPr>
          <p:cNvSpPr txBox="1"/>
          <p:nvPr/>
        </p:nvSpPr>
        <p:spPr>
          <a:xfrm>
            <a:off x="381000" y="1247894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latin typeface="Helvetica" panose="020B0604020202030204" pitchFamily="34" charset="0"/>
              </a:rPr>
              <a:t>Completed or Near Completion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8643DD-8B9A-4684-9A3F-1DCB4C98A8FE}"/>
              </a:ext>
            </a:extLst>
          </p:cNvPr>
          <p:cNvSpPr/>
          <p:nvPr/>
        </p:nvSpPr>
        <p:spPr>
          <a:xfrm>
            <a:off x="533400" y="1752600"/>
            <a:ext cx="1362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810FB0-B02B-43BA-96DE-A176202329EE}"/>
              </a:ext>
            </a:extLst>
          </p:cNvPr>
          <p:cNvSpPr/>
          <p:nvPr/>
        </p:nvSpPr>
        <p:spPr>
          <a:xfrm>
            <a:off x="1891665" y="1752600"/>
            <a:ext cx="1362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June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83D9AB-0C6E-456C-B714-D88EABCA5F62}"/>
              </a:ext>
            </a:extLst>
          </p:cNvPr>
          <p:cNvSpPr/>
          <p:nvPr/>
        </p:nvSpPr>
        <p:spPr>
          <a:xfrm>
            <a:off x="3249930" y="1752600"/>
            <a:ext cx="1362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July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AD2B02-C10D-40CF-A8B7-A49B412BE3FB}"/>
              </a:ext>
            </a:extLst>
          </p:cNvPr>
          <p:cNvSpPr/>
          <p:nvPr/>
        </p:nvSpPr>
        <p:spPr>
          <a:xfrm>
            <a:off x="4608195" y="1752600"/>
            <a:ext cx="1362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August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E09351-928C-4D70-8086-E7F59FB832FF}"/>
              </a:ext>
            </a:extLst>
          </p:cNvPr>
          <p:cNvSpPr/>
          <p:nvPr/>
        </p:nvSpPr>
        <p:spPr>
          <a:xfrm>
            <a:off x="5966460" y="1752600"/>
            <a:ext cx="1362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September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910F55-65C8-4B97-8369-7DCD0EFFB6BC}"/>
              </a:ext>
            </a:extLst>
          </p:cNvPr>
          <p:cNvSpPr/>
          <p:nvPr/>
        </p:nvSpPr>
        <p:spPr>
          <a:xfrm>
            <a:off x="7324725" y="1752600"/>
            <a:ext cx="1362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October</a:t>
            </a: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729C7190-6B0C-4F26-A132-EAFCDEA5C08E}"/>
              </a:ext>
            </a:extLst>
          </p:cNvPr>
          <p:cNvSpPr/>
          <p:nvPr/>
        </p:nvSpPr>
        <p:spPr>
          <a:xfrm>
            <a:off x="4495800" y="2123852"/>
            <a:ext cx="4191000" cy="792480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dirty="0">
                <a:solidFill>
                  <a:srgbClr val="0C2340"/>
                </a:solidFill>
              </a:rPr>
              <a:t>Data Feed Setup, Validation Testing, End User Training Development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3B12EA-E7BF-4DA2-B584-39F013D4DBAD}"/>
              </a:ext>
            </a:extLst>
          </p:cNvPr>
          <p:cNvSpPr txBox="1"/>
          <p:nvPr/>
        </p:nvSpPr>
        <p:spPr>
          <a:xfrm>
            <a:off x="381000" y="359306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>
                <a:latin typeface="Helvetica" panose="020B0604020202030204" pitchFamily="34" charset="0"/>
              </a:rPr>
              <a:t>Next Steps</a:t>
            </a:r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2D42B5C4-196E-41AA-A5BA-3CFFC8D755FC}"/>
              </a:ext>
            </a:extLst>
          </p:cNvPr>
          <p:cNvSpPr/>
          <p:nvPr/>
        </p:nvSpPr>
        <p:spPr>
          <a:xfrm>
            <a:off x="533400" y="4409852"/>
            <a:ext cx="3048000" cy="7924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Validation Signoff, API Completion, Develop Deployment Schedule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F8D1EA0-4A08-4E3E-A1B4-5CB9509CC4B6}"/>
              </a:ext>
            </a:extLst>
          </p:cNvPr>
          <p:cNvSpPr/>
          <p:nvPr/>
        </p:nvSpPr>
        <p:spPr>
          <a:xfrm>
            <a:off x="533400" y="4038600"/>
            <a:ext cx="1362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November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D69009-974B-48DB-84D8-E086A9F2A5F2}"/>
              </a:ext>
            </a:extLst>
          </p:cNvPr>
          <p:cNvSpPr/>
          <p:nvPr/>
        </p:nvSpPr>
        <p:spPr>
          <a:xfrm>
            <a:off x="1905000" y="4038600"/>
            <a:ext cx="136207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December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7B2D8BC-912B-4501-9FD8-C0B3271CC611}"/>
              </a:ext>
            </a:extLst>
          </p:cNvPr>
          <p:cNvSpPr/>
          <p:nvPr/>
        </p:nvSpPr>
        <p:spPr>
          <a:xfrm>
            <a:off x="3276601" y="4038600"/>
            <a:ext cx="54102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January – June 2025</a:t>
            </a:r>
          </a:p>
        </p:txBody>
      </p:sp>
      <p:sp>
        <p:nvSpPr>
          <p:cNvPr id="30" name="Arrow: Chevron 29">
            <a:extLst>
              <a:ext uri="{FF2B5EF4-FFF2-40B4-BE49-F238E27FC236}">
                <a16:creationId xmlns:a16="http://schemas.microsoft.com/office/drawing/2014/main" id="{829E2D5C-B2B7-4796-BB8D-05A9D3393B45}"/>
              </a:ext>
            </a:extLst>
          </p:cNvPr>
          <p:cNvSpPr/>
          <p:nvPr/>
        </p:nvSpPr>
        <p:spPr>
          <a:xfrm>
            <a:off x="3276600" y="4409852"/>
            <a:ext cx="5410200" cy="792480"/>
          </a:xfrm>
          <a:prstGeom prst="chevr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Train, Deploy, and Enhance </a:t>
            </a:r>
          </a:p>
        </p:txBody>
      </p:sp>
    </p:spTree>
    <p:extLst>
      <p:ext uri="{BB962C8B-B14F-4D97-AF65-F5344CB8AC3E}">
        <p14:creationId xmlns:p14="http://schemas.microsoft.com/office/powerpoint/2010/main" val="1323445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12165"/>
            <a:ext cx="4419600" cy="4217035"/>
          </a:xfrm>
        </p:spPr>
        <p:txBody>
          <a:bodyPr/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Go-Live plan for each Division/Department as they are onboarded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Lafayette web page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Quick Start Guides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Links to key policies and procedures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Contact information for sup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port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Emburse </a:t>
            </a:r>
            <a:r>
              <a:rPr lang="en-US" sz="2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elp </a:t>
            </a:r>
            <a:r>
              <a:rPr lang="en-US" sz="2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ortal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Landing page links for easy access</a:t>
            </a:r>
            <a:endParaRPr lang="en-US" sz="18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Live training sessions during phased implementation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en-US" sz="2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rop-in’s with Finance post </a:t>
            </a:r>
            <a:r>
              <a:rPr lang="en-US" sz="2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o-live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Training and Support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889DBD-0F49-4507-B37B-C04B75C25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0571" y="762000"/>
            <a:ext cx="4221029" cy="536771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78221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4836420" cy="4217035"/>
          </a:xfrm>
        </p:spPr>
        <p:txBody>
          <a:bodyPr/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Anticipated Challenges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Fund / Org security clean up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New approach to applying the chart of accounts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Policy enforcement may be uncomfortable at first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Initial time investment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A documented roll out plan for each division/department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Training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and ongoing support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 to e</a:t>
            </a:r>
            <a:r>
              <a:rPr lang="en-U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mbrace new tools and enhance your department’s workflow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Checkpoints for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feedback and adjustments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Anticipated Challenges and Solutions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63150B-C05E-46DE-8462-A2EB98368B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765" y="1447800"/>
            <a:ext cx="4217035" cy="421703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77FB2A-67ED-4B17-971C-AFCA6CE0E397}"/>
              </a:ext>
            </a:extLst>
          </p:cNvPr>
          <p:cNvSpPr txBox="1"/>
          <p:nvPr/>
        </p:nvSpPr>
        <p:spPr>
          <a:xfrm>
            <a:off x="5331176" y="990600"/>
            <a:ext cx="3256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i="1" dirty="0">
                <a:latin typeface="Helvetica" panose="020B0604020202030204" pitchFamily="34" charset="0"/>
              </a:rPr>
              <a:t>Change can be difficult…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3F32B5-DAD3-49A9-8DA0-D6D283BB0923}"/>
              </a:ext>
            </a:extLst>
          </p:cNvPr>
          <p:cNvSpPr txBox="1"/>
          <p:nvPr/>
        </p:nvSpPr>
        <p:spPr>
          <a:xfrm>
            <a:off x="5141220" y="5619690"/>
            <a:ext cx="3636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b="1" i="1" dirty="0">
                <a:latin typeface="Helvetica" panose="020B0604020202030204" pitchFamily="34" charset="0"/>
              </a:rPr>
              <a:t>…We will get there together!</a:t>
            </a:r>
          </a:p>
        </p:txBody>
      </p:sp>
    </p:spTree>
    <p:extLst>
      <p:ext uri="{BB962C8B-B14F-4D97-AF65-F5344CB8AC3E}">
        <p14:creationId xmlns:p14="http://schemas.microsoft.com/office/powerpoint/2010/main" val="2300186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7304388" cy="4217035"/>
          </a:xfrm>
        </p:spPr>
        <p:txBody>
          <a:bodyPr/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Next Steps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Watch for future communications in Lafayette Today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Share this information with your team and discuss whether your department would 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consider being an early adopter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Have a particular transaction type or workflow that you are curious about handling in Chrome River?  Reach out to the project team with those questions now.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Visit the Emburse website and start learning today!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Learn &gt; Academy &gt; Chrome River “See all Webinars”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Conclusion and Next Steps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D345411-C4F3-4E02-AA51-C0E42F7FFA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48671" flipH="1">
            <a:off x="4100352" y="2768000"/>
            <a:ext cx="6266485" cy="421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20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FD645C6-4268-4067-B67A-AA29EC9F5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76" y="1600200"/>
            <a:ext cx="8661024" cy="457218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24200" y="788192"/>
            <a:ext cx="2895600" cy="788035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Questions? </a:t>
            </a:r>
            <a:endParaRPr lang="en-US" sz="4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365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64565"/>
            <a:ext cx="4724400" cy="4217035"/>
          </a:xfrm>
        </p:spPr>
        <p:txBody>
          <a:bodyPr/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Overview of the New Software</a:t>
            </a: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Reasons for Implementation</a:t>
            </a: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Plan</a:t>
            </a: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Training and Support</a:t>
            </a: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Anticipated Challenges and Solutions</a:t>
            </a: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Conclusion and Next Steps</a:t>
            </a:r>
            <a:endParaRPr lang="en-US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Q&amp;A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Agenda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059B98B-2DD6-445F-8E00-1A861FB0E29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8916" y="1143000"/>
            <a:ext cx="4046483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80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4217035"/>
          </a:xfrm>
        </p:spPr>
        <p:txBody>
          <a:bodyPr/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Greetings and thank you…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Today’s goals: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Introduce you to Emburse Enterprise formerly Emburse Chrome River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Provide you with enough insight to get the creative juices flowing… we want your feedback and ideas!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Share the implementation plan and resources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Provide an opportunity for questions and discussion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9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615363" cy="421703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Emburse Chrome River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is becoming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Emburse Enterprise</a:t>
            </a:r>
            <a:endParaRPr lang="en-US" sz="2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Overview of the Emburse Chrome River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pic>
        <p:nvPicPr>
          <p:cNvPr id="7" name="Picture 2" descr="Chrome River is becoming Emburse Enterprise - Emburse">
            <a:extLst>
              <a:ext uri="{FF2B5EF4-FFF2-40B4-BE49-F238E27FC236}">
                <a16:creationId xmlns:a16="http://schemas.microsoft.com/office/drawing/2014/main" id="{DDB6CBD6-FC44-4169-9B2F-3AB0F4C41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86661"/>
            <a:ext cx="5715000" cy="572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24A6EBCD-AFAB-4C6C-8932-CA71CD26435A}"/>
              </a:ext>
            </a:extLst>
          </p:cNvPr>
          <p:cNvSpPr txBox="1">
            <a:spLocks/>
          </p:cNvSpPr>
          <p:nvPr/>
        </p:nvSpPr>
        <p:spPr>
          <a:xfrm>
            <a:off x="381000" y="2259965"/>
            <a:ext cx="2819400" cy="4217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j-lt"/>
                <a:ea typeface="+mn-ea"/>
                <a:cs typeface="Helvetica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Helvetica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Helvetica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Helvetica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Helvetica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Pre-Approvals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P-Card Reconciliation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Cash Advances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Expense Reimbursements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Invoice Processing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Expense Research &amp; Reporting</a:t>
            </a:r>
          </a:p>
        </p:txBody>
      </p:sp>
    </p:spTree>
    <p:extLst>
      <p:ext uri="{BB962C8B-B14F-4D97-AF65-F5344CB8AC3E}">
        <p14:creationId xmlns:p14="http://schemas.microsoft.com/office/powerpoint/2010/main" val="683625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85800"/>
            <a:ext cx="8615363" cy="421703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Emburse Chrome River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Overview of the Emburse Chrome River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105492A-674D-42B4-9318-76F361F23CBA}"/>
              </a:ext>
            </a:extLst>
          </p:cNvPr>
          <p:cNvSpPr txBox="1"/>
          <p:nvPr/>
        </p:nvSpPr>
        <p:spPr>
          <a:xfrm>
            <a:off x="3886200" y="983528"/>
            <a:ext cx="1414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>
                <a:latin typeface="+mj-lt"/>
              </a:rPr>
              <a:t>Expense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4517A1-76F2-4157-BD1F-0366043F28A0}"/>
              </a:ext>
            </a:extLst>
          </p:cNvPr>
          <p:cNvSpPr txBox="1"/>
          <p:nvPr/>
        </p:nvSpPr>
        <p:spPr>
          <a:xfrm>
            <a:off x="6063781" y="6248400"/>
            <a:ext cx="20313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100" dirty="0">
                <a:latin typeface="Helvetica" panose="020B0604020202030204" pitchFamily="34" charset="0"/>
              </a:rPr>
              <a:t>https://vimeo.com/803547623</a:t>
            </a:r>
          </a:p>
        </p:txBody>
      </p:sp>
      <p:pic>
        <p:nvPicPr>
          <p:cNvPr id="12" name="Online Media 11" title="Chrome River Expense">
            <a:hlinkClick r:id="" action="ppaction://media"/>
            <a:extLst>
              <a:ext uri="{FF2B5EF4-FFF2-40B4-BE49-F238E27FC236}">
                <a16:creationId xmlns:a16="http://schemas.microsoft.com/office/drawing/2014/main" id="{653F7D44-E589-46DB-95F6-B41C7A05C10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85800" y="1594104"/>
            <a:ext cx="7855610" cy="4425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4757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85800"/>
            <a:ext cx="8615363" cy="421703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Emburse Chrome River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Overview of the Emburse Chrome River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pic>
        <p:nvPicPr>
          <p:cNvPr id="9" name="Online Media 8" title="Chrome River Invoice Explainer">
            <a:hlinkClick r:id="" action="ppaction://media"/>
            <a:extLst>
              <a:ext uri="{FF2B5EF4-FFF2-40B4-BE49-F238E27FC236}">
                <a16:creationId xmlns:a16="http://schemas.microsoft.com/office/drawing/2014/main" id="{9EB3E3E0-3BBD-4E56-A7E6-6F7AE818870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83895" y="1600200"/>
            <a:ext cx="7850505" cy="44228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105492A-674D-42B4-9318-76F361F23CBA}"/>
              </a:ext>
            </a:extLst>
          </p:cNvPr>
          <p:cNvSpPr txBox="1"/>
          <p:nvPr/>
        </p:nvSpPr>
        <p:spPr>
          <a:xfrm>
            <a:off x="3966951" y="983528"/>
            <a:ext cx="1247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>
                <a:latin typeface="+mj-lt"/>
              </a:rPr>
              <a:t>Invoice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4517A1-76F2-4157-BD1F-0366043F28A0}"/>
              </a:ext>
            </a:extLst>
          </p:cNvPr>
          <p:cNvSpPr txBox="1"/>
          <p:nvPr/>
        </p:nvSpPr>
        <p:spPr>
          <a:xfrm>
            <a:off x="6063781" y="6248400"/>
            <a:ext cx="20313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100" dirty="0">
                <a:latin typeface="Helvetica" panose="020B0604020202030204" pitchFamily="34" charset="0"/>
              </a:rPr>
              <a:t>https://vimeo.com/829525580</a:t>
            </a:r>
          </a:p>
        </p:txBody>
      </p:sp>
    </p:spTree>
    <p:extLst>
      <p:ext uri="{BB962C8B-B14F-4D97-AF65-F5344CB8AC3E}">
        <p14:creationId xmlns:p14="http://schemas.microsoft.com/office/powerpoint/2010/main" val="17031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5275" y="914400"/>
            <a:ext cx="8543925" cy="5257800"/>
          </a:xfrm>
        </p:spPr>
        <p:txBody>
          <a:bodyPr/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Current challenges and li</a:t>
            </a:r>
            <a:r>
              <a:rPr lang="en-US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mitations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Paper and email based processes are inefficient, unreliable, and susceptible to error and even fraud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With over 20,000 invoices resulting in 12,000 payments per year, and more than 24,000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P-Card transactions, </a:t>
            </a: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 current workflow is not sustainable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No payment visibility for campus community </a:t>
            </a:r>
          </a:p>
          <a:p>
            <a:pPr marL="457200" lvl="1" indent="0" defTabSz="73977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	to support vendor communication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Not very eco-friendly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Reasons for Implementation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8485EE-5094-4CC2-95B6-82D34563FC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7" t="9394" r="10000" b="6666"/>
          <a:stretch/>
        </p:blipFill>
        <p:spPr>
          <a:xfrm>
            <a:off x="6095999" y="3295505"/>
            <a:ext cx="2743201" cy="280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25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762000"/>
            <a:ext cx="8543925" cy="1752600"/>
          </a:xfrm>
        </p:spPr>
        <p:txBody>
          <a:bodyPr numCol="2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Bene</a:t>
            </a:r>
            <a:r>
              <a:rPr lang="en-US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fits of the Chrome River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Increased efficiency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Improved collaboration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Enhanced data management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Improved internal controls</a:t>
            </a:r>
            <a:endParaRPr lang="en-US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Reasons for Implementation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DE0883-3DD2-46F7-BFCC-B71DC16CB4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2" t="4685" r="2383" b="37974"/>
          <a:stretch/>
        </p:blipFill>
        <p:spPr>
          <a:xfrm>
            <a:off x="671209" y="2514600"/>
            <a:ext cx="7863191" cy="24384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DDC4B37-7165-4CE3-BBEE-6FD3E85499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2" t="69194" r="27560" b="5719"/>
          <a:stretch/>
        </p:blipFill>
        <p:spPr>
          <a:xfrm>
            <a:off x="1814209" y="5105400"/>
            <a:ext cx="5805791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762000"/>
            <a:ext cx="8543925" cy="1752600"/>
          </a:xfrm>
        </p:spPr>
        <p:txBody>
          <a:bodyPr numCol="1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Bene</a:t>
            </a:r>
            <a:r>
              <a:rPr lang="en-US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fits of the Chrome River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Aligns with the College’s sustainability goals!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>
          <a:xfrm>
            <a:off x="155648" y="198120"/>
            <a:ext cx="8869680" cy="411480"/>
          </a:xfrm>
        </p:spPr>
        <p:txBody>
          <a:bodyPr/>
          <a:lstStyle/>
          <a:p>
            <a:r>
              <a:rPr lang="en-US" dirty="0"/>
              <a:t>Reasons for Implementation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27661-F8E7-483C-A2FE-1F176202C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232749"/>
            <a:ext cx="1685925" cy="341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438F9F-80A5-4F37-8DB5-1C2CD2BE79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674586"/>
            <a:ext cx="45339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6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>
            <a:latin typeface="Helvetica" panose="020B0604020202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563</Words>
  <Application>Microsoft Office PowerPoint</Application>
  <PresentationFormat>On-screen Show (4:3)</PresentationFormat>
  <Paragraphs>113</Paragraphs>
  <Slides>15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Helvetica</vt:lpstr>
      <vt:lpstr>Wingdings</vt:lpstr>
      <vt:lpstr>Office Theme</vt:lpstr>
      <vt:lpstr>Administrative council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Lafayette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Becker</dc:creator>
  <cp:lastModifiedBy>Bohn, Andrea</cp:lastModifiedBy>
  <cp:revision>178</cp:revision>
  <cp:lastPrinted>2016-01-29T13:48:42Z</cp:lastPrinted>
  <dcterms:created xsi:type="dcterms:W3CDTF">2015-07-17T20:20:47Z</dcterms:created>
  <dcterms:modified xsi:type="dcterms:W3CDTF">2024-10-18T15:36:55Z</dcterms:modified>
</cp:coreProperties>
</file>